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317" r:id="rId3"/>
    <p:sldId id="351" r:id="rId4"/>
    <p:sldId id="352" r:id="rId5"/>
    <p:sldId id="354" r:id="rId6"/>
    <p:sldId id="384" r:id="rId7"/>
    <p:sldId id="355" r:id="rId8"/>
    <p:sldId id="356" r:id="rId9"/>
    <p:sldId id="357" r:id="rId10"/>
    <p:sldId id="358" r:id="rId11"/>
    <p:sldId id="359" r:id="rId12"/>
    <p:sldId id="361" r:id="rId13"/>
    <p:sldId id="362" r:id="rId14"/>
    <p:sldId id="363" r:id="rId15"/>
    <p:sldId id="365" r:id="rId16"/>
    <p:sldId id="364" r:id="rId17"/>
    <p:sldId id="366" r:id="rId18"/>
    <p:sldId id="367" r:id="rId19"/>
    <p:sldId id="368" r:id="rId20"/>
    <p:sldId id="385" r:id="rId21"/>
    <p:sldId id="369" r:id="rId22"/>
    <p:sldId id="370" r:id="rId23"/>
    <p:sldId id="372" r:id="rId24"/>
    <p:sldId id="373" r:id="rId25"/>
    <p:sldId id="374" r:id="rId26"/>
    <p:sldId id="376" r:id="rId27"/>
    <p:sldId id="378" r:id="rId28"/>
    <p:sldId id="377" r:id="rId29"/>
    <p:sldId id="379" r:id="rId30"/>
    <p:sldId id="380" r:id="rId31"/>
    <p:sldId id="382" r:id="rId32"/>
    <p:sldId id="381" r:id="rId33"/>
    <p:sldId id="383" r:id="rId34"/>
    <p:sldId id="314"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67BC"/>
    <a:srgbClr val="FCFB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95"/>
    <p:restoredTop sz="94674"/>
  </p:normalViewPr>
  <p:slideViewPr>
    <p:cSldViewPr snapToGrid="0" snapToObjects="1">
      <p:cViewPr varScale="1">
        <p:scale>
          <a:sx n="79" d="100"/>
          <a:sy n="79" d="100"/>
        </p:scale>
        <p:origin x="29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0.png>
</file>

<file path=ppt/media/image11.png>
</file>

<file path=ppt/media/image2.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B701AE-786A-BF40-AA71-CC61F50D5FD0}" type="datetimeFigureOut">
              <a:rPr lang="en-US" smtClean="0"/>
              <a:t>8/25/2025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50ACC2-0067-B747-83B7-C333B2033F66}" type="slidenum">
              <a:rPr lang="en-US" smtClean="0"/>
              <a:t>‹#›</a:t>
            </a:fld>
            <a:endParaRPr lang="en-US"/>
          </a:p>
        </p:txBody>
      </p:sp>
    </p:spTree>
    <p:extLst>
      <p:ext uri="{BB962C8B-B14F-4D97-AF65-F5344CB8AC3E}">
        <p14:creationId xmlns:p14="http://schemas.microsoft.com/office/powerpoint/2010/main" val="1770702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38199-BD52-6540-8578-78454D1FBB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64FFCB-DD40-9742-9A79-B6971A57E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A531A4D-A8AA-FA44-804A-AF4925E742A4}"/>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5" name="Footer Placeholder 4">
            <a:extLst>
              <a:ext uri="{FF2B5EF4-FFF2-40B4-BE49-F238E27FC236}">
                <a16:creationId xmlns:a16="http://schemas.microsoft.com/office/drawing/2014/main" id="{8943DA97-28FF-D940-A9F1-90A74D5608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4643DA-2451-CE4A-A814-390B62D5D68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762816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647C7-860A-4449-8E33-DF4840F47E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C728D8-6604-0E4D-AE10-2DFDC230C1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E9D454-9F64-8D48-83AA-23744C0D0C90}"/>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5" name="Footer Placeholder 4">
            <a:extLst>
              <a:ext uri="{FF2B5EF4-FFF2-40B4-BE49-F238E27FC236}">
                <a16:creationId xmlns:a16="http://schemas.microsoft.com/office/drawing/2014/main" id="{0F4B4213-817C-B54F-9BBE-FF6E9E5F22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BCD65-7D09-F943-A4C0-24BE276CEDD6}"/>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485979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A2F485-9C12-2F49-A540-A5F7410588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79F51E-0F0A-A049-B2C4-4909D77A5CD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C6A8D-B6BB-BF44-8796-1082BCB8C72D}"/>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5" name="Footer Placeholder 4">
            <a:extLst>
              <a:ext uri="{FF2B5EF4-FFF2-40B4-BE49-F238E27FC236}">
                <a16:creationId xmlns:a16="http://schemas.microsoft.com/office/drawing/2014/main" id="{1F178FD4-A300-7745-94F1-DD8155907D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29B389-FAC1-3649-B7FC-C25209BE4DB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934521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AB8F-66BA-F741-BA6F-F351915826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2AE3CE-0E74-6641-828E-E45F2701A39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2D4F82-849E-9748-9A66-D8D22CD7AE31}"/>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5" name="Footer Placeholder 4">
            <a:extLst>
              <a:ext uri="{FF2B5EF4-FFF2-40B4-BE49-F238E27FC236}">
                <a16:creationId xmlns:a16="http://schemas.microsoft.com/office/drawing/2014/main" id="{2209713A-5956-7A41-A0F0-9E51274559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890136-8AB8-6948-97F4-2815652BC67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600290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F763C-A08B-7C4F-81A3-CB6703EBD1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1DF1057-BCB4-2E42-93B1-23BFC8DAE3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517749E-4BE0-1543-93EE-16ADCCE627A6}"/>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5" name="Footer Placeholder 4">
            <a:extLst>
              <a:ext uri="{FF2B5EF4-FFF2-40B4-BE49-F238E27FC236}">
                <a16:creationId xmlns:a16="http://schemas.microsoft.com/office/drawing/2014/main" id="{65FE2A2B-8052-2443-9AB9-49EDFD5DB9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1917FA-CAD8-8744-A095-D66AF189F1F9}"/>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030021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0686A-1173-0B45-8A1B-089F1253B2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9D5F15-F658-A345-8DC7-D4071F361C6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0CE82F-D852-DD47-9BD4-D8823EE527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8BB9A3-3DA3-C642-8766-A78F0999CA51}"/>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6" name="Footer Placeholder 5">
            <a:extLst>
              <a:ext uri="{FF2B5EF4-FFF2-40B4-BE49-F238E27FC236}">
                <a16:creationId xmlns:a16="http://schemas.microsoft.com/office/drawing/2014/main" id="{194AE1E0-16C6-0147-B3C1-F016CB6700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6E5BC6-1C90-EA48-A6C3-A2AB9828170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193390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D4D37-3226-9747-941E-AB07DF02F0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A31E94-B674-AC47-B33F-83B096182D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31D320F-74DC-0A4E-A46B-897C9AA7BD3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13097A-69C5-A148-922C-EC88B5DA53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58ADE77-2538-654F-A84E-414E7FF3368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D9DCB2E-E297-8341-BC7C-0AE96F9E250B}"/>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8" name="Footer Placeholder 7">
            <a:extLst>
              <a:ext uri="{FF2B5EF4-FFF2-40B4-BE49-F238E27FC236}">
                <a16:creationId xmlns:a16="http://schemas.microsoft.com/office/drawing/2014/main" id="{300B8D9D-D604-9C4E-9619-C96912000D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1A691-E817-2048-982A-4F3930CA98D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4026093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E53D-6A08-5449-B0D7-6DDF6D2313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0CD264-2F88-574C-92DF-20414AE5F2A8}"/>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4" name="Footer Placeholder 3">
            <a:extLst>
              <a:ext uri="{FF2B5EF4-FFF2-40B4-BE49-F238E27FC236}">
                <a16:creationId xmlns:a16="http://schemas.microsoft.com/office/drawing/2014/main" id="{4C1FBA9E-2217-9B44-909F-47B4477FF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25990A-607B-A548-97F5-A0020ECBA147}"/>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238024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CF2969-7FAE-AE47-8D88-BA189CBAC9DD}"/>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3" name="Footer Placeholder 2">
            <a:extLst>
              <a:ext uri="{FF2B5EF4-FFF2-40B4-BE49-F238E27FC236}">
                <a16:creationId xmlns:a16="http://schemas.microsoft.com/office/drawing/2014/main" id="{3230E62D-6877-984B-BD37-DF2C6DB5CA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9C88AF-953A-3945-AACB-C7DAA39C689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27480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0F831-963E-2D4C-BD56-E60B508C0A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0C3956-85B9-6E48-A939-C569F5C112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258887-F704-E84E-BA83-806411A7FD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0959EFD-AECF-F743-8CFD-872D68C9F205}"/>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6" name="Footer Placeholder 5">
            <a:extLst>
              <a:ext uri="{FF2B5EF4-FFF2-40B4-BE49-F238E27FC236}">
                <a16:creationId xmlns:a16="http://schemas.microsoft.com/office/drawing/2014/main" id="{D5D13167-1D5A-8A48-AFE4-1C28584E9C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C54B09-5282-A444-9100-37CAA6E5396E}"/>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399569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FF95C-AA5F-0942-B121-D8ABA9DE8E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3BE0BF-166E-4E4F-AFBD-17CC7D47FA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1B0DD65-1607-1C40-93BF-E6B338C51F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649FFE-B55C-884E-84C9-B1803F977644}"/>
              </a:ext>
            </a:extLst>
          </p:cNvPr>
          <p:cNvSpPr>
            <a:spLocks noGrp="1"/>
          </p:cNvSpPr>
          <p:nvPr>
            <p:ph type="dt" sz="half" idx="10"/>
          </p:nvPr>
        </p:nvSpPr>
        <p:spPr/>
        <p:txBody>
          <a:bodyPr/>
          <a:lstStyle/>
          <a:p>
            <a:fld id="{178D524F-7CF6-034B-BD59-CBA1E24DA43A}" type="datetimeFigureOut">
              <a:rPr lang="en-US" smtClean="0"/>
              <a:t>8/25/2025</a:t>
            </a:fld>
            <a:endParaRPr lang="en-US"/>
          </a:p>
        </p:txBody>
      </p:sp>
      <p:sp>
        <p:nvSpPr>
          <p:cNvPr id="6" name="Footer Placeholder 5">
            <a:extLst>
              <a:ext uri="{FF2B5EF4-FFF2-40B4-BE49-F238E27FC236}">
                <a16:creationId xmlns:a16="http://schemas.microsoft.com/office/drawing/2014/main" id="{D8590D28-EFE2-D144-BF59-3F66DD5471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D58F7B-0C3A-3F40-9159-2A181A0C9ADC}"/>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715040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D3D511-07CB-3140-A534-07054052F1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4116D72-5657-7047-80D6-0C1EB97E7D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40C07E-9241-5746-91C6-1A11205A6C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8D524F-7CF6-034B-BD59-CBA1E24DA43A}" type="datetimeFigureOut">
              <a:rPr lang="en-US" smtClean="0"/>
              <a:t>8/25/2025</a:t>
            </a:fld>
            <a:endParaRPr lang="en-US"/>
          </a:p>
        </p:txBody>
      </p:sp>
      <p:sp>
        <p:nvSpPr>
          <p:cNvPr id="5" name="Footer Placeholder 4">
            <a:extLst>
              <a:ext uri="{FF2B5EF4-FFF2-40B4-BE49-F238E27FC236}">
                <a16:creationId xmlns:a16="http://schemas.microsoft.com/office/drawing/2014/main" id="{135BFD07-9CA2-5544-9E7A-4482058DEF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115AFC-CF26-6E4E-B973-39FDB5A864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7EC57D-271E-054E-BE8D-109D1F3031A5}" type="slidenum">
              <a:rPr lang="en-US" smtClean="0"/>
              <a:t>‹#›</a:t>
            </a:fld>
            <a:endParaRPr lang="en-US"/>
          </a:p>
        </p:txBody>
      </p:sp>
    </p:spTree>
    <p:extLst>
      <p:ext uri="{BB962C8B-B14F-4D97-AF65-F5344CB8AC3E}">
        <p14:creationId xmlns:p14="http://schemas.microsoft.com/office/powerpoint/2010/main" val="18305250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E7B81-36B4-434E-AEE4-2CB44921367A}"/>
              </a:ext>
            </a:extLst>
          </p:cNvPr>
          <p:cNvSpPr>
            <a:spLocks noGrp="1"/>
          </p:cNvSpPr>
          <p:nvPr>
            <p:ph type="ctrTitle"/>
          </p:nvPr>
        </p:nvSpPr>
        <p:spPr>
          <a:xfrm>
            <a:off x="1524000" y="470720"/>
            <a:ext cx="9144000" cy="2387600"/>
          </a:xfrm>
        </p:spPr>
        <p:txBody>
          <a:bodyPr/>
          <a:lstStyle/>
          <a:p>
            <a:r>
              <a:rPr lang="en-US" dirty="0"/>
              <a:t>CSE 477: Introduction to Computer Security</a:t>
            </a:r>
          </a:p>
        </p:txBody>
      </p:sp>
      <p:sp>
        <p:nvSpPr>
          <p:cNvPr id="3" name="Subtitle 2">
            <a:extLst>
              <a:ext uri="{FF2B5EF4-FFF2-40B4-BE49-F238E27FC236}">
                <a16:creationId xmlns:a16="http://schemas.microsoft.com/office/drawing/2014/main" id="{113EDC08-8A7F-4949-885E-4E85B2175E4E}"/>
              </a:ext>
            </a:extLst>
          </p:cNvPr>
          <p:cNvSpPr>
            <a:spLocks noGrp="1"/>
          </p:cNvSpPr>
          <p:nvPr>
            <p:ph type="subTitle" idx="1"/>
          </p:nvPr>
        </p:nvSpPr>
        <p:spPr>
          <a:xfrm>
            <a:off x="1524000" y="3602037"/>
            <a:ext cx="9144000" cy="2767231"/>
          </a:xfrm>
        </p:spPr>
        <p:txBody>
          <a:bodyPr>
            <a:normAutofit lnSpcReduction="10000"/>
          </a:bodyPr>
          <a:lstStyle/>
          <a:p>
            <a:r>
              <a:rPr lang="en-US" sz="3200" dirty="0"/>
              <a:t>Lecture – 25</a:t>
            </a:r>
          </a:p>
          <a:p>
            <a:endParaRPr lang="en-US" dirty="0"/>
          </a:p>
          <a:p>
            <a:endParaRPr lang="en-US" dirty="0"/>
          </a:p>
          <a:p>
            <a:pPr algn="r"/>
            <a:r>
              <a:rPr lang="en-US" dirty="0"/>
              <a:t>Course Teacher: Dr. Md Sadek Ferdous</a:t>
            </a:r>
          </a:p>
          <a:p>
            <a:pPr algn="r"/>
            <a:r>
              <a:rPr lang="en-US" dirty="0"/>
              <a:t>Assistant Professor, CSE, SUST</a:t>
            </a:r>
          </a:p>
          <a:p>
            <a:pPr algn="r"/>
            <a:r>
              <a:rPr lang="en-US" dirty="0"/>
              <a:t>E-mail: </a:t>
            </a:r>
            <a:r>
              <a:rPr lang="en-US" dirty="0" err="1"/>
              <a:t>ripul.bd@gmail.com</a:t>
            </a:r>
            <a:endParaRPr lang="en-US" dirty="0"/>
          </a:p>
        </p:txBody>
      </p:sp>
    </p:spTree>
    <p:extLst>
      <p:ext uri="{BB962C8B-B14F-4D97-AF65-F5344CB8AC3E}">
        <p14:creationId xmlns:p14="http://schemas.microsoft.com/office/powerpoint/2010/main" val="650541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HTTP session via cookie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Many languages have their own built-in cookie APIs that provide convenient means of using cookies</a:t>
            </a:r>
          </a:p>
          <a:p>
            <a:r>
              <a:rPr lang="en-GB" dirty="0"/>
              <a:t>But other languages, including JavaScript, treat cookies as simple strings of text stored in the DOM</a:t>
            </a:r>
          </a:p>
          <a:p>
            <a:r>
              <a:rPr lang="en-GB" dirty="0"/>
              <a:t>All of these properties of cookies are managed by the browser, rather than the operating system</a:t>
            </a:r>
          </a:p>
          <a:p>
            <a:r>
              <a:rPr lang="en-GB" dirty="0"/>
              <a:t>Each browser sets aside space for storing this information, and allows the possibility of a user having separate sets of cookie information for each of multiple browser </a:t>
            </a:r>
          </a:p>
        </p:txBody>
      </p:sp>
    </p:spTree>
    <p:extLst>
      <p:ext uri="{BB962C8B-B14F-4D97-AF65-F5344CB8AC3E}">
        <p14:creationId xmlns:p14="http://schemas.microsoft.com/office/powerpoint/2010/main" val="1493458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Cookie security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fontScale="92500" lnSpcReduction="10000"/>
          </a:bodyPr>
          <a:lstStyle/>
          <a:p>
            <a:r>
              <a:rPr lang="en-GB" dirty="0"/>
              <a:t>Cookies have profound implications for the security of user sessions</a:t>
            </a:r>
          </a:p>
          <a:p>
            <a:r>
              <a:rPr lang="en-GB" dirty="0"/>
              <a:t>For instance, it is dangerous to store any sensitive information unencrypted in the body of a cookie, since cookies can typically be accessed by users of the system on which they are stored</a:t>
            </a:r>
          </a:p>
          <a:p>
            <a:r>
              <a:rPr lang="en-GB" dirty="0"/>
              <a:t>Even if sensitive information is encrypted, however, accessing a user’s cookies for a web site may allow an attacker to assume that user’s session</a:t>
            </a:r>
          </a:p>
          <a:p>
            <a:r>
              <a:rPr lang="en-GB" dirty="0"/>
              <a:t>Because of this, there is a need for users to protect their cookies as they would any login information</a:t>
            </a:r>
          </a:p>
          <a:p>
            <a:r>
              <a:rPr lang="en-GB" dirty="0"/>
              <a:t>The expiration date built into cookies is a good preventive measure, but it is still recommended that users erase their cookies on a regular basis to prevent such attacks</a:t>
            </a:r>
          </a:p>
          <a:p>
            <a:r>
              <a:rPr lang="en-GB" dirty="0"/>
              <a:t>In addition to these security concerns, cookies also raise several issues related to user privacy discussed later</a:t>
            </a:r>
          </a:p>
        </p:txBody>
      </p:sp>
    </p:spTree>
    <p:extLst>
      <p:ext uri="{BB962C8B-B14F-4D97-AF65-F5344CB8AC3E}">
        <p14:creationId xmlns:p14="http://schemas.microsoft.com/office/powerpoint/2010/main" val="1729997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Server side session</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A final method of maintaining session information is to devote space on the web server for keeping user information</a:t>
            </a:r>
          </a:p>
          <a:p>
            <a:r>
              <a:rPr lang="en-GB" dirty="0"/>
              <a:t>This model reduces several risks for the user, because compromise of the user’s system no longer necessarily results in compromise of their web sessions</a:t>
            </a:r>
          </a:p>
          <a:p>
            <a:r>
              <a:rPr lang="en-GB" dirty="0"/>
              <a:t>Widely used in e-commerce websites for maintaining shopping carts</a:t>
            </a:r>
          </a:p>
        </p:txBody>
      </p:sp>
    </p:spTree>
    <p:extLst>
      <p:ext uri="{BB962C8B-B14F-4D97-AF65-F5344CB8AC3E}">
        <p14:creationId xmlns:p14="http://schemas.microsoft.com/office/powerpoint/2010/main" val="4766106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Server side session</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5942083" cy="5032376"/>
          </a:xfrm>
        </p:spPr>
        <p:txBody>
          <a:bodyPr>
            <a:normAutofit fontScale="77500" lnSpcReduction="20000"/>
          </a:bodyPr>
          <a:lstStyle/>
          <a:p>
            <a:r>
              <a:rPr lang="en-GB" dirty="0"/>
              <a:t>For this, servers typically use a </a:t>
            </a:r>
            <a:r>
              <a:rPr lang="en-GB" b="1" i="1" dirty="0"/>
              <a:t>session ID </a:t>
            </a:r>
            <a:r>
              <a:rPr lang="en-GB" dirty="0"/>
              <a:t>or </a:t>
            </a:r>
            <a:r>
              <a:rPr lang="en-GB" b="1" i="1" dirty="0"/>
              <a:t>session token </a:t>
            </a:r>
            <a:r>
              <a:rPr lang="en-GB" dirty="0"/>
              <a:t>— a unique identifier that corresponds to a user’s session</a:t>
            </a:r>
          </a:p>
          <a:p>
            <a:r>
              <a:rPr lang="en-GB" dirty="0"/>
              <a:t>The server then employs one of the two previous methods (GET/POST variables or cookies) to store this token on the client side</a:t>
            </a:r>
          </a:p>
          <a:p>
            <a:r>
              <a:rPr lang="en-GB" dirty="0"/>
              <a:t>When the client navigates to a new page, it transfers this token back to the server, which can then retrieve that client’s session information</a:t>
            </a:r>
          </a:p>
          <a:p>
            <a:r>
              <a:rPr lang="en-GB" dirty="0"/>
              <a:t>A session ID should be hard to guess by an attacker</a:t>
            </a:r>
          </a:p>
          <a:p>
            <a:r>
              <a:rPr lang="en-GB" dirty="0"/>
              <a:t>Thus, a typical mechanism for issuing session IDs involves the use of a random number generator or of a message authentication code</a:t>
            </a:r>
          </a:p>
          <a:p>
            <a:r>
              <a:rPr lang="en-GB" dirty="0"/>
              <a:t>Note that, if the client’s computer is ever compromised, then all the attacker learns is an old session ID that is likely to have expired by the time the attack occurs</a:t>
            </a:r>
          </a:p>
        </p:txBody>
      </p:sp>
      <p:pic>
        <p:nvPicPr>
          <p:cNvPr id="4" name="Picture 3">
            <a:extLst>
              <a:ext uri="{FF2B5EF4-FFF2-40B4-BE49-F238E27FC236}">
                <a16:creationId xmlns:a16="http://schemas.microsoft.com/office/drawing/2014/main" id="{CFB12065-47AF-E34F-ABA4-263C250D70A5}"/>
              </a:ext>
            </a:extLst>
          </p:cNvPr>
          <p:cNvPicPr>
            <a:picLocks noChangeAspect="1"/>
          </p:cNvPicPr>
          <p:nvPr/>
        </p:nvPicPr>
        <p:blipFill>
          <a:blip r:embed="rId2"/>
          <a:stretch>
            <a:fillRect/>
          </a:stretch>
        </p:blipFill>
        <p:spPr>
          <a:xfrm>
            <a:off x="6780282" y="2204180"/>
            <a:ext cx="5246673" cy="3168931"/>
          </a:xfrm>
          <a:prstGeom prst="rect">
            <a:avLst/>
          </a:prstGeom>
        </p:spPr>
      </p:pic>
    </p:spTree>
    <p:extLst>
      <p:ext uri="{BB962C8B-B14F-4D97-AF65-F5344CB8AC3E}">
        <p14:creationId xmlns:p14="http://schemas.microsoft.com/office/powerpoint/2010/main" val="39011227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Session hijacking</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6452725" cy="4862851"/>
          </a:xfrm>
        </p:spPr>
        <p:txBody>
          <a:bodyPr>
            <a:normAutofit fontScale="92500" lnSpcReduction="20000"/>
          </a:bodyPr>
          <a:lstStyle/>
          <a:p>
            <a:r>
              <a:rPr lang="en-GB" dirty="0"/>
              <a:t>Similar to TCP </a:t>
            </a:r>
            <a:r>
              <a:rPr lang="en-GB" b="1" i="1" dirty="0"/>
              <a:t>session hijacking, </a:t>
            </a:r>
            <a:r>
              <a:rPr lang="en-GB" dirty="0"/>
              <a:t>HTTP sessions can also be taken over in session hijacking attacks</a:t>
            </a:r>
          </a:p>
          <a:p>
            <a:r>
              <a:rPr lang="en-GB" dirty="0"/>
              <a:t>Such an attack can be especially damaging if strong authentication is used at the beginning of an HTTP session but communication between the client and server is unencrypted after that</a:t>
            </a:r>
          </a:p>
          <a:p>
            <a:r>
              <a:rPr lang="en-GB" dirty="0"/>
              <a:t>Performing an HTTP session hijacking attack not only requires that the attacker intercept communication between a web client and web server</a:t>
            </a:r>
          </a:p>
          <a:p>
            <a:r>
              <a:rPr lang="en-GB" dirty="0"/>
              <a:t>But also requires that the attacker impersonates whatever measures are being used to maintain that HTTP session</a:t>
            </a:r>
          </a:p>
        </p:txBody>
      </p:sp>
      <p:pic>
        <p:nvPicPr>
          <p:cNvPr id="4" name="Picture 3">
            <a:extLst>
              <a:ext uri="{FF2B5EF4-FFF2-40B4-BE49-F238E27FC236}">
                <a16:creationId xmlns:a16="http://schemas.microsoft.com/office/drawing/2014/main" id="{BD70436D-1ABB-F849-9FF6-242152806C12}"/>
              </a:ext>
            </a:extLst>
          </p:cNvPr>
          <p:cNvPicPr>
            <a:picLocks noChangeAspect="1"/>
          </p:cNvPicPr>
          <p:nvPr/>
        </p:nvPicPr>
        <p:blipFill>
          <a:blip r:embed="rId2"/>
          <a:stretch>
            <a:fillRect/>
          </a:stretch>
        </p:blipFill>
        <p:spPr>
          <a:xfrm>
            <a:off x="7199102" y="1929275"/>
            <a:ext cx="4680006" cy="3488203"/>
          </a:xfrm>
          <a:prstGeom prst="rect">
            <a:avLst/>
          </a:prstGeom>
        </p:spPr>
      </p:pic>
    </p:spTree>
    <p:extLst>
      <p:ext uri="{BB962C8B-B14F-4D97-AF65-F5344CB8AC3E}">
        <p14:creationId xmlns:p14="http://schemas.microsoft.com/office/powerpoint/2010/main" val="86622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Session hijacking</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If the attacker is utilising a packet sniffer, then he might be able to discover any session IDs that are being used by a victim</a:t>
            </a:r>
          </a:p>
          <a:p>
            <a:r>
              <a:rPr lang="en-GB" dirty="0"/>
              <a:t>Likewise, he might also be able to mimic session tokens encoded in cookies or GET/POST variables</a:t>
            </a:r>
          </a:p>
          <a:p>
            <a:r>
              <a:rPr lang="en-GB" dirty="0"/>
              <a:t>Given this information, an attacker can hijack an HTTP session</a:t>
            </a:r>
          </a:p>
          <a:p>
            <a:r>
              <a:rPr lang="en-GB" dirty="0"/>
              <a:t>If an attacker can reconstruct a valid server-side session token, or mimic a client-side token, then he can assume the identity of the legitimate user with that token</a:t>
            </a:r>
          </a:p>
          <a:p>
            <a:r>
              <a:rPr lang="en-GB" dirty="0"/>
              <a:t>Thus, a first line of defence against HTTP session hijacking is to protect against packet sniffers and TCP session hijacking</a:t>
            </a:r>
          </a:p>
        </p:txBody>
      </p:sp>
    </p:spTree>
    <p:extLst>
      <p:ext uri="{BB962C8B-B14F-4D97-AF65-F5344CB8AC3E}">
        <p14:creationId xmlns:p14="http://schemas.microsoft.com/office/powerpoint/2010/main" val="32965321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Session hijacking defence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fontScale="85000" lnSpcReduction="20000"/>
          </a:bodyPr>
          <a:lstStyle/>
          <a:p>
            <a:r>
              <a:rPr lang="en-GB" dirty="0"/>
              <a:t>To prevent session hijacking attacks in client-side tokens, it is important for servers to encrypt session tokens</a:t>
            </a:r>
          </a:p>
          <a:p>
            <a:r>
              <a:rPr lang="en-GB" dirty="0"/>
              <a:t>Likewise, server-side session IDs should be created in ways that are difficult to predict, for instance, by using pseudo-random numbers. </a:t>
            </a:r>
          </a:p>
          <a:p>
            <a:r>
              <a:rPr lang="en-GB" dirty="0"/>
              <a:t>In addition, it is also important for servers to defend against possible </a:t>
            </a:r>
            <a:r>
              <a:rPr lang="en-GB" b="1" i="1" dirty="0"/>
              <a:t>replay attacks</a:t>
            </a:r>
          </a:p>
          <a:p>
            <a:pPr lvl="1"/>
            <a:r>
              <a:rPr lang="en-GB" dirty="0"/>
              <a:t>which are attacks based on reusing old credentials to perform false authentications or authorizations</a:t>
            </a:r>
          </a:p>
          <a:p>
            <a:r>
              <a:rPr lang="en-GB" dirty="0"/>
              <a:t>In this case, a replay attack would involve an attacker using an old, previously valid token to perform an attempted HTTP session hijacking attack</a:t>
            </a:r>
          </a:p>
          <a:p>
            <a:r>
              <a:rPr lang="en-GB" dirty="0"/>
              <a:t>A server can protect against such attacks by incorporating random numbers into client-side tokens, as well as server-side tokens, and also by changing session tokens frequently, so that tokens expire at a reasonable rate</a:t>
            </a:r>
          </a:p>
          <a:p>
            <a:r>
              <a:rPr lang="en-GB" dirty="0"/>
              <a:t>Another precaution is to associate a session token with the IP addresses of the client so that a session token is considered valid only when connecting from the same IP address</a:t>
            </a:r>
          </a:p>
        </p:txBody>
      </p:sp>
    </p:spTree>
    <p:extLst>
      <p:ext uri="{BB962C8B-B14F-4D97-AF65-F5344CB8AC3E}">
        <p14:creationId xmlns:p14="http://schemas.microsoft.com/office/powerpoint/2010/main" val="24455225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Phishing attack</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Forged web pages created to fraudulently acquire sensitive information</a:t>
            </a:r>
          </a:p>
          <a:p>
            <a:r>
              <a:rPr lang="en-GB" dirty="0"/>
              <a:t>User typically solicited to access phished page from spam email</a:t>
            </a:r>
          </a:p>
          <a:p>
            <a:r>
              <a:rPr lang="en-GB" dirty="0"/>
              <a:t>Most targeted sites</a:t>
            </a:r>
          </a:p>
          <a:p>
            <a:pPr lvl="1"/>
            <a:r>
              <a:rPr lang="en-GB" dirty="0"/>
              <a:t>Financial services (e.g., Citibank)</a:t>
            </a:r>
          </a:p>
          <a:p>
            <a:pPr lvl="1"/>
            <a:r>
              <a:rPr lang="en-GB" dirty="0"/>
              <a:t>Payment services (e.g., PayPal)</a:t>
            </a:r>
          </a:p>
          <a:p>
            <a:pPr lvl="1"/>
            <a:r>
              <a:rPr lang="en-GB" dirty="0"/>
              <a:t>Auctions (e.g. eBay)</a:t>
            </a:r>
          </a:p>
          <a:p>
            <a:r>
              <a:rPr lang="en-GB" dirty="0"/>
              <a:t>45K unique phishing sites detected monthly in 2009 [APWG Phishing Trends Reports]</a:t>
            </a:r>
          </a:p>
        </p:txBody>
      </p:sp>
    </p:spTree>
    <p:extLst>
      <p:ext uri="{BB962C8B-B14F-4D97-AF65-F5344CB8AC3E}">
        <p14:creationId xmlns:p14="http://schemas.microsoft.com/office/powerpoint/2010/main" val="20384513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Phishing attack</a:t>
            </a:r>
          </a:p>
        </p:txBody>
      </p:sp>
      <p:pic>
        <p:nvPicPr>
          <p:cNvPr id="4" name="Picture 3">
            <a:extLst>
              <a:ext uri="{FF2B5EF4-FFF2-40B4-BE49-F238E27FC236}">
                <a16:creationId xmlns:a16="http://schemas.microsoft.com/office/drawing/2014/main" id="{F19D46E8-483D-1849-A217-CACAA0D84168}"/>
              </a:ext>
            </a:extLst>
          </p:cNvPr>
          <p:cNvPicPr>
            <a:picLocks noChangeAspect="1"/>
          </p:cNvPicPr>
          <p:nvPr/>
        </p:nvPicPr>
        <p:blipFill>
          <a:blip r:embed="rId2"/>
          <a:stretch>
            <a:fillRect/>
          </a:stretch>
        </p:blipFill>
        <p:spPr>
          <a:xfrm>
            <a:off x="1258311" y="1937928"/>
            <a:ext cx="9675377" cy="3890361"/>
          </a:xfrm>
          <a:prstGeom prst="rect">
            <a:avLst/>
          </a:prstGeom>
        </p:spPr>
      </p:pic>
    </p:spTree>
    <p:extLst>
      <p:ext uri="{BB962C8B-B14F-4D97-AF65-F5344CB8AC3E}">
        <p14:creationId xmlns:p14="http://schemas.microsoft.com/office/powerpoint/2010/main" val="36086708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Phishing attack</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lnSpcReduction="10000"/>
          </a:bodyPr>
          <a:lstStyle/>
          <a:p>
            <a:r>
              <a:rPr lang="en-GB" dirty="0"/>
              <a:t>Phishing typically relies on the fact that the user will not examine the fraudulent page carefully, since it is often difficult to recreate pages exactly</a:t>
            </a:r>
          </a:p>
          <a:p>
            <a:r>
              <a:rPr lang="en-GB" dirty="0"/>
              <a:t>Also, unless the URL is falsified as a result of </a:t>
            </a:r>
            <a:r>
              <a:rPr lang="en-GB" b="1" u="sng" dirty="0"/>
              <a:t>DNS cache poisoning</a:t>
            </a:r>
            <a:r>
              <a:rPr lang="en-GB" dirty="0"/>
              <a:t>, a simple glance at the address bar could provide clues that the site is a fake</a:t>
            </a:r>
          </a:p>
          <a:p>
            <a:r>
              <a:rPr lang="en-GB" dirty="0"/>
              <a:t>In addition, viewing the source code of a web site carefully could give additional evidence of fraud</a:t>
            </a:r>
          </a:p>
          <a:p>
            <a:r>
              <a:rPr lang="en-GB" dirty="0"/>
              <a:t>One of the most popular phishing prevention techniques used by browsers is regularly </a:t>
            </a:r>
            <a:r>
              <a:rPr lang="en-GB" dirty="0">
                <a:solidFill>
                  <a:srgbClr val="FF0000"/>
                </a:solidFill>
              </a:rPr>
              <a:t>updated</a:t>
            </a:r>
            <a:r>
              <a:rPr lang="en-GB" dirty="0"/>
              <a:t> </a:t>
            </a:r>
            <a:r>
              <a:rPr lang="en-GB" u="sng" dirty="0"/>
              <a:t>blacklists of known phishing sites</a:t>
            </a:r>
          </a:p>
          <a:p>
            <a:r>
              <a:rPr lang="en-GB" dirty="0"/>
              <a:t>If a user navigates to a site on the list, the browser alerts the user of the danger</a:t>
            </a:r>
          </a:p>
        </p:txBody>
      </p:sp>
    </p:spTree>
    <p:extLst>
      <p:ext uri="{BB962C8B-B14F-4D97-AF65-F5344CB8AC3E}">
        <p14:creationId xmlns:p14="http://schemas.microsoft.com/office/powerpoint/2010/main" val="4012263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p:txBody>
          <a:bodyPr>
            <a:normAutofit/>
          </a:bodyPr>
          <a:lstStyle/>
          <a:p>
            <a:r>
              <a:rPr lang="en-US"/>
              <a:t>Attacks </a:t>
            </a:r>
            <a:r>
              <a:rPr lang="en-US" dirty="0"/>
              <a:t>on Web Protocol</a:t>
            </a:r>
          </a:p>
          <a:p>
            <a:r>
              <a:rPr lang="en-US" dirty="0"/>
              <a:t>Mitigations Techniques</a:t>
            </a:r>
          </a:p>
        </p:txBody>
      </p:sp>
    </p:spTree>
    <p:extLst>
      <p:ext uri="{BB962C8B-B14F-4D97-AF65-F5344CB8AC3E}">
        <p14:creationId xmlns:p14="http://schemas.microsoft.com/office/powerpoint/2010/main" val="6301232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D805-B9BF-1881-B2B6-C6289AE332A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E7CF1AC-C90C-A4FE-339B-D5E868A1690A}"/>
              </a:ext>
            </a:extLst>
          </p:cNvPr>
          <p:cNvSpPr>
            <a:spLocks noGrp="1"/>
          </p:cNvSpPr>
          <p:nvPr>
            <p:ph idx="1"/>
          </p:nvPr>
        </p:nvSpPr>
        <p:spPr/>
        <p:txBody>
          <a:bodyPr/>
          <a:lstStyle/>
          <a:p>
            <a:endParaRPr lang="en-US"/>
          </a:p>
        </p:txBody>
      </p:sp>
      <p:pic>
        <p:nvPicPr>
          <p:cNvPr id="2052" name="Picture 4" descr="What Is DNS Cache Poisoning or Spoofing? | Akamai">
            <a:extLst>
              <a:ext uri="{FF2B5EF4-FFF2-40B4-BE49-F238E27FC236}">
                <a16:creationId xmlns:a16="http://schemas.microsoft.com/office/drawing/2014/main" id="{54F36AD7-4968-5B66-F41B-307A553184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03350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URL obfuscation</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6731001" cy="4862851"/>
          </a:xfrm>
        </p:spPr>
        <p:txBody>
          <a:bodyPr>
            <a:normAutofit fontScale="92500" lnSpcReduction="10000"/>
          </a:bodyPr>
          <a:lstStyle/>
          <a:p>
            <a:r>
              <a:rPr lang="en-GB" dirty="0"/>
              <a:t>A popular technique used by phishers is to somehow disguise the URL of the fake site, so as not to alert a victim of any wrongdoing</a:t>
            </a:r>
          </a:p>
          <a:p>
            <a:r>
              <a:rPr lang="en-GB" dirty="0"/>
              <a:t>For instance, a simple misspelling of a URL might not be noticed by a casual user</a:t>
            </a:r>
          </a:p>
          <a:p>
            <a:r>
              <a:rPr lang="en-GB" dirty="0"/>
              <a:t>Likewise, spam emails that are written in HTML are often displayed in formatted fashion by most email clients</a:t>
            </a:r>
          </a:p>
          <a:p>
            <a:r>
              <a:rPr lang="en-GB" dirty="0"/>
              <a:t>Another trick phishers use is to include a hyperlink in the email that appears real but actually links to a phishing site</a:t>
            </a:r>
          </a:p>
          <a:p>
            <a:r>
              <a:rPr lang="en-GB" dirty="0"/>
              <a:t>For instance, consider the HTML source of a spam email message</a:t>
            </a:r>
          </a:p>
        </p:txBody>
      </p:sp>
      <p:pic>
        <p:nvPicPr>
          <p:cNvPr id="4" name="Picture 3">
            <a:extLst>
              <a:ext uri="{FF2B5EF4-FFF2-40B4-BE49-F238E27FC236}">
                <a16:creationId xmlns:a16="http://schemas.microsoft.com/office/drawing/2014/main" id="{5E617FCC-BCAA-1442-9CB5-E6B4734C1CE2}"/>
              </a:ext>
            </a:extLst>
          </p:cNvPr>
          <p:cNvPicPr>
            <a:picLocks noChangeAspect="1"/>
          </p:cNvPicPr>
          <p:nvPr/>
        </p:nvPicPr>
        <p:blipFill>
          <a:blip r:embed="rId2"/>
          <a:stretch>
            <a:fillRect/>
          </a:stretch>
        </p:blipFill>
        <p:spPr>
          <a:xfrm>
            <a:off x="7569200" y="2944602"/>
            <a:ext cx="4622800" cy="1778000"/>
          </a:xfrm>
          <a:prstGeom prst="rect">
            <a:avLst/>
          </a:prstGeom>
        </p:spPr>
      </p:pic>
    </p:spTree>
    <p:extLst>
      <p:ext uri="{BB962C8B-B14F-4D97-AF65-F5344CB8AC3E}">
        <p14:creationId xmlns:p14="http://schemas.microsoft.com/office/powerpoint/2010/main" val="6524757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URL obfuscation</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fontScale="92500"/>
          </a:bodyPr>
          <a:lstStyle/>
          <a:p>
            <a:r>
              <a:rPr lang="en-GB" dirty="0"/>
              <a:t>One variation of this URL obfuscation method is known as the </a:t>
            </a:r>
            <a:r>
              <a:rPr lang="en-GB" b="1" i="1" dirty="0"/>
              <a:t>Unicode attack</a:t>
            </a:r>
            <a:r>
              <a:rPr lang="en-GB" dirty="0"/>
              <a:t>, more formally known as a </a:t>
            </a:r>
            <a:r>
              <a:rPr lang="en-GB" b="1" i="1" dirty="0" err="1"/>
              <a:t>homeograph</a:t>
            </a:r>
            <a:r>
              <a:rPr lang="en-GB" b="1" i="1" dirty="0"/>
              <a:t> attack</a:t>
            </a:r>
          </a:p>
          <a:p>
            <a:r>
              <a:rPr lang="en-GB" dirty="0"/>
              <a:t>Unicode characters from international alphabets may be used in URLs in order to support sites with domain names in multiple languages</a:t>
            </a:r>
          </a:p>
          <a:p>
            <a:pPr lvl="1"/>
            <a:r>
              <a:rPr lang="en-GB" dirty="0"/>
              <a:t>so it is possible for phishers to register domain names that are very similar to existing legitimate sites by using these international characters</a:t>
            </a:r>
          </a:p>
          <a:p>
            <a:r>
              <a:rPr lang="en-GB" dirty="0"/>
              <a:t>Even more dangerous, however, is the fact that there are many characters that have different Unicode values but are rendered identically by the browser</a:t>
            </a:r>
          </a:p>
          <a:p>
            <a:r>
              <a:rPr lang="en-GB" dirty="0"/>
              <a:t>A famous example involved a phishing site that registered the domain </a:t>
            </a:r>
            <a:r>
              <a:rPr lang="en-GB" dirty="0" err="1"/>
              <a:t>www.</a:t>
            </a:r>
            <a:r>
              <a:rPr lang="en-GB" dirty="0" err="1">
                <a:solidFill>
                  <a:srgbClr val="0070C0"/>
                </a:solidFill>
              </a:rPr>
              <a:t>paypal</a:t>
            </a:r>
            <a:r>
              <a:rPr lang="en-GB" dirty="0" err="1"/>
              <a:t>.com</a:t>
            </a:r>
            <a:r>
              <a:rPr lang="en-GB" dirty="0"/>
              <a:t> using the Cyrillic letter </a:t>
            </a:r>
            <a:r>
              <a:rPr lang="en-GB" i="1" dirty="0">
                <a:solidFill>
                  <a:srgbClr val="0070C0"/>
                </a:solidFill>
              </a:rPr>
              <a:t>p</a:t>
            </a:r>
            <a:r>
              <a:rPr lang="en-GB" dirty="0"/>
              <a:t>, which has Unicode value #</a:t>
            </a:r>
            <a:r>
              <a:rPr lang="en-GB" dirty="0">
                <a:solidFill>
                  <a:srgbClr val="0070C0"/>
                </a:solidFill>
              </a:rPr>
              <a:t>0440</a:t>
            </a:r>
            <a:r>
              <a:rPr lang="en-GB" dirty="0"/>
              <a:t>, instead of the ASCII letter p, which has Unicode value #</a:t>
            </a:r>
            <a:r>
              <a:rPr lang="en-GB" dirty="0">
                <a:solidFill>
                  <a:srgbClr val="0070C0"/>
                </a:solidFill>
              </a:rPr>
              <a:t>0070</a:t>
            </a:r>
          </a:p>
          <a:p>
            <a:pPr lvl="1"/>
            <a:r>
              <a:rPr lang="en-GB" dirty="0"/>
              <a:t>With a valid certificate, the attacker can utilise the semantic attack on websites</a:t>
            </a:r>
          </a:p>
        </p:txBody>
      </p:sp>
    </p:spTree>
    <p:extLst>
      <p:ext uri="{BB962C8B-B14F-4D97-AF65-F5344CB8AC3E}">
        <p14:creationId xmlns:p14="http://schemas.microsoft.com/office/powerpoint/2010/main" val="4416937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Click-jacking</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6695486" cy="4862851"/>
          </a:xfrm>
        </p:spPr>
        <p:txBody>
          <a:bodyPr>
            <a:normAutofit lnSpcReduction="10000"/>
          </a:bodyPr>
          <a:lstStyle/>
          <a:p>
            <a:r>
              <a:rPr lang="en-GB" dirty="0"/>
              <a:t>Similar to the idea of URL obfuscation that is used in phishing attacks, </a:t>
            </a:r>
            <a:r>
              <a:rPr lang="en-GB" b="1" i="1" dirty="0"/>
              <a:t>click-jacking </a:t>
            </a:r>
            <a:r>
              <a:rPr lang="en-GB" dirty="0"/>
              <a:t>is a form of web site exploitation where a user’s mouse click on a page is used in a way that was not intended by the user</a:t>
            </a:r>
          </a:p>
          <a:p>
            <a:r>
              <a:rPr lang="en-GB" dirty="0"/>
              <a:t>This piece of HTML code is a simple example that creates a link which appears to be point to </a:t>
            </a:r>
            <a:r>
              <a:rPr lang="en-GB" dirty="0" err="1"/>
              <a:t>www.trustedsite.com</a:t>
            </a:r>
            <a:r>
              <a:rPr lang="en-GB" dirty="0"/>
              <a:t>. </a:t>
            </a:r>
          </a:p>
          <a:p>
            <a:r>
              <a:rPr lang="en-GB" dirty="0"/>
              <a:t>Moreover, this code may even provide a false sense of security to the user, since many browsers show the target URL of a link in the status bar when the user hovers the mouse pointer on the hyperlink</a:t>
            </a:r>
          </a:p>
          <a:p>
            <a:endParaRPr lang="en-GB" dirty="0"/>
          </a:p>
          <a:p>
            <a:endParaRPr lang="en-GB" dirty="0"/>
          </a:p>
        </p:txBody>
      </p:sp>
      <p:pic>
        <p:nvPicPr>
          <p:cNvPr id="4" name="Picture 3">
            <a:extLst>
              <a:ext uri="{FF2B5EF4-FFF2-40B4-BE49-F238E27FC236}">
                <a16:creationId xmlns:a16="http://schemas.microsoft.com/office/drawing/2014/main" id="{BAEDE09F-0F96-144C-B35B-11ACC4259542}"/>
              </a:ext>
            </a:extLst>
          </p:cNvPr>
          <p:cNvPicPr>
            <a:picLocks noChangeAspect="1"/>
          </p:cNvPicPr>
          <p:nvPr/>
        </p:nvPicPr>
        <p:blipFill>
          <a:blip r:embed="rId2"/>
          <a:stretch>
            <a:fillRect/>
          </a:stretch>
        </p:blipFill>
        <p:spPr>
          <a:xfrm>
            <a:off x="7327785" y="3528127"/>
            <a:ext cx="4783294" cy="614995"/>
          </a:xfrm>
          <a:prstGeom prst="rect">
            <a:avLst/>
          </a:prstGeom>
        </p:spPr>
      </p:pic>
    </p:spTree>
    <p:extLst>
      <p:ext uri="{BB962C8B-B14F-4D97-AF65-F5344CB8AC3E}">
        <p14:creationId xmlns:p14="http://schemas.microsoft.com/office/powerpoint/2010/main" val="6754410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Click-jacking</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fontScale="92500"/>
          </a:bodyPr>
          <a:lstStyle/>
          <a:p>
            <a:r>
              <a:rPr lang="en-GB" dirty="0"/>
              <a:t>Click-jacking extends beyond the action of actually clicking on a page, since it is possible for malicious sites to use other JavaScript event handlers such as </a:t>
            </a:r>
            <a:r>
              <a:rPr lang="en-GB" dirty="0" err="1"/>
              <a:t>onMouseOver</a:t>
            </a:r>
            <a:endParaRPr lang="en-GB" dirty="0"/>
          </a:p>
          <a:p>
            <a:pPr lvl="1"/>
            <a:r>
              <a:rPr lang="en-GB" dirty="0"/>
              <a:t>which triggers an action whenever a user simply moves their mouse over that element</a:t>
            </a:r>
          </a:p>
          <a:p>
            <a:r>
              <a:rPr lang="en-GB" dirty="0"/>
              <a:t>Another common scenario where click-jacking might be used is advertisement fraud</a:t>
            </a:r>
          </a:p>
          <a:p>
            <a:r>
              <a:rPr lang="en-GB" dirty="0"/>
              <a:t>Most online advertisers pay the sites that host their advertisements based on the number of </a:t>
            </a:r>
            <a:r>
              <a:rPr lang="en-GB" b="1" i="1" dirty="0"/>
              <a:t>click-throughs</a:t>
            </a:r>
          </a:p>
          <a:p>
            <a:pPr lvl="1"/>
            <a:r>
              <a:rPr lang="en-GB" dirty="0"/>
              <a:t>how many times the site actually convinced users to click on the advertisements</a:t>
            </a:r>
          </a:p>
          <a:p>
            <a:r>
              <a:rPr lang="en-GB" dirty="0"/>
              <a:t>Click-jacking can be used to force users to unwillingly click on advertisements, raising the fraudulent site’s revenue, which is an attack known as </a:t>
            </a:r>
            <a:r>
              <a:rPr lang="en-GB" b="1" i="1" dirty="0"/>
              <a:t>click fraud</a:t>
            </a:r>
            <a:endParaRPr lang="en-GB" dirty="0"/>
          </a:p>
        </p:txBody>
      </p:sp>
    </p:spTree>
    <p:extLst>
      <p:ext uri="{BB962C8B-B14F-4D97-AF65-F5344CB8AC3E}">
        <p14:creationId xmlns:p14="http://schemas.microsoft.com/office/powerpoint/2010/main" val="4199704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Sandboxing</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6363713" cy="4862851"/>
          </a:xfrm>
        </p:spPr>
        <p:txBody>
          <a:bodyPr>
            <a:normAutofit/>
          </a:bodyPr>
          <a:lstStyle/>
          <a:p>
            <a:r>
              <a:rPr lang="en-GB" dirty="0"/>
              <a:t>A sandbox refers to the restricted privileges of an application or script that is running inside another application</a:t>
            </a:r>
          </a:p>
          <a:p>
            <a:r>
              <a:rPr lang="en-GB" dirty="0"/>
              <a:t>For example, a sandbox may allow access only to certain files and devices</a:t>
            </a:r>
          </a:p>
        </p:txBody>
      </p:sp>
      <p:pic>
        <p:nvPicPr>
          <p:cNvPr id="4" name="Picture 3">
            <a:extLst>
              <a:ext uri="{FF2B5EF4-FFF2-40B4-BE49-F238E27FC236}">
                <a16:creationId xmlns:a16="http://schemas.microsoft.com/office/drawing/2014/main" id="{BA62BA60-EDE3-F045-9D67-47AD5C6463CF}"/>
              </a:ext>
            </a:extLst>
          </p:cNvPr>
          <p:cNvPicPr>
            <a:picLocks noChangeAspect="1"/>
          </p:cNvPicPr>
          <p:nvPr/>
        </p:nvPicPr>
        <p:blipFill>
          <a:blip r:embed="rId2"/>
          <a:stretch>
            <a:fillRect/>
          </a:stretch>
        </p:blipFill>
        <p:spPr>
          <a:xfrm>
            <a:off x="7307109" y="1973792"/>
            <a:ext cx="4725748" cy="3271671"/>
          </a:xfrm>
          <a:prstGeom prst="rect">
            <a:avLst/>
          </a:prstGeom>
        </p:spPr>
      </p:pic>
    </p:spTree>
    <p:extLst>
      <p:ext uri="{BB962C8B-B14F-4D97-AF65-F5344CB8AC3E}">
        <p14:creationId xmlns:p14="http://schemas.microsoft.com/office/powerpoint/2010/main" val="3836520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Sandboxing</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Developers are often striving to create new ways of isolating code execution to reduce the impact of malicious behaviour</a:t>
            </a:r>
          </a:p>
          <a:p>
            <a:r>
              <a:rPr lang="en-GB" dirty="0"/>
              <a:t>For example, Google’s Chrome browser runs each new tab as a new process, effectively sandboxing each tab at the operating system level</a:t>
            </a:r>
          </a:p>
          <a:p>
            <a:r>
              <a:rPr lang="en-GB" dirty="0"/>
              <a:t>This tactic mitigates the risk of vulnerabilities allowing browser tabs to access the contents of other tabs by creating a sandbox beneath the application layer</a:t>
            </a:r>
          </a:p>
        </p:txBody>
      </p:sp>
    </p:spTree>
    <p:extLst>
      <p:ext uri="{BB962C8B-B14F-4D97-AF65-F5344CB8AC3E}">
        <p14:creationId xmlns:p14="http://schemas.microsoft.com/office/powerpoint/2010/main" val="37737171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Adobe Flash</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fontScale="85000" lnSpcReduction="10000"/>
          </a:bodyPr>
          <a:lstStyle/>
          <a:p>
            <a:r>
              <a:rPr lang="en-GB" dirty="0"/>
              <a:t>Online media content can be another vector for attack</a:t>
            </a:r>
          </a:p>
          <a:p>
            <a:pPr lvl="1"/>
            <a:r>
              <a:rPr lang="en-GB" dirty="0"/>
              <a:t>Increasingly, audio and video are embedded into web sites</a:t>
            </a:r>
          </a:p>
          <a:p>
            <a:r>
              <a:rPr lang="en-GB" dirty="0"/>
              <a:t>If an embedded media player used by a web browser to play this content has application-level flaws, malicious media files may be created to escape the sandbox of the victim’s browser and execute code on the victim’s machine</a:t>
            </a:r>
          </a:p>
          <a:p>
            <a:r>
              <a:rPr lang="en-GB" dirty="0"/>
              <a:t>This has been a recurring problem for streaming media technologies</a:t>
            </a:r>
          </a:p>
          <a:p>
            <a:pPr lvl="1"/>
            <a:r>
              <a:rPr lang="en-GB" dirty="0"/>
              <a:t>One particularly popular media format is Adobe Flash (formerly known as Macromedia Flash, then Shockwave Flash)</a:t>
            </a:r>
          </a:p>
          <a:p>
            <a:r>
              <a:rPr lang="en-GB" dirty="0"/>
              <a:t>This technology is nearly ubiquitous, and is frequently used to create advertisements or other interactive web content</a:t>
            </a:r>
          </a:p>
          <a:p>
            <a:r>
              <a:rPr lang="en-GB" dirty="0"/>
              <a:t>Like all media content requiring a separate player, however, Flash presents potentials for security vulnerabilities in exploiting application flaws in the Flash media player</a:t>
            </a:r>
          </a:p>
          <a:p>
            <a:r>
              <a:rPr lang="en-GB" dirty="0"/>
              <a:t>Thus, one should always be using the latest version of this player, which will include patches to previously discovered vulnerabilities</a:t>
            </a:r>
          </a:p>
        </p:txBody>
      </p:sp>
    </p:spTree>
    <p:extLst>
      <p:ext uri="{BB962C8B-B14F-4D97-AF65-F5344CB8AC3E}">
        <p14:creationId xmlns:p14="http://schemas.microsoft.com/office/powerpoint/2010/main" val="42637965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Mobile code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What is mobile code?</a:t>
            </a:r>
          </a:p>
          <a:p>
            <a:pPr lvl="1"/>
            <a:r>
              <a:rPr lang="en-GB" dirty="0"/>
              <a:t>Executable program</a:t>
            </a:r>
          </a:p>
          <a:p>
            <a:pPr lvl="1"/>
            <a:r>
              <a:rPr lang="en-GB" dirty="0"/>
              <a:t>Sent via a computer network</a:t>
            </a:r>
          </a:p>
          <a:p>
            <a:pPr lvl="1"/>
            <a:r>
              <a:rPr lang="en-GB" dirty="0"/>
              <a:t>Executed at the destination</a:t>
            </a:r>
          </a:p>
          <a:p>
            <a:r>
              <a:rPr lang="en-GB" dirty="0"/>
              <a:t>Examples</a:t>
            </a:r>
          </a:p>
          <a:p>
            <a:pPr lvl="1"/>
            <a:r>
              <a:rPr lang="en-GB" dirty="0"/>
              <a:t>JavaScript</a:t>
            </a:r>
          </a:p>
          <a:p>
            <a:pPr lvl="1"/>
            <a:r>
              <a:rPr lang="en-GB" dirty="0"/>
              <a:t>ActiveX</a:t>
            </a:r>
          </a:p>
          <a:p>
            <a:pPr lvl="1"/>
            <a:r>
              <a:rPr lang="en-GB" dirty="0"/>
              <a:t>Java Plugins</a:t>
            </a:r>
          </a:p>
          <a:p>
            <a:pPr lvl="1"/>
            <a:r>
              <a:rPr lang="en-GB" dirty="0"/>
              <a:t>Integrated Java Virtual Machines</a:t>
            </a:r>
          </a:p>
        </p:txBody>
      </p:sp>
    </p:spTree>
    <p:extLst>
      <p:ext uri="{BB962C8B-B14F-4D97-AF65-F5344CB8AC3E}">
        <p14:creationId xmlns:p14="http://schemas.microsoft.com/office/powerpoint/2010/main" val="34851052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ActiveX vs Java</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5344116" cy="4862851"/>
          </a:xfrm>
        </p:spPr>
        <p:txBody>
          <a:bodyPr>
            <a:normAutofit lnSpcReduction="10000"/>
          </a:bodyPr>
          <a:lstStyle/>
          <a:p>
            <a:r>
              <a:rPr lang="en-GB" dirty="0"/>
              <a:t>Windows-only technology runs in Internet Explorer</a:t>
            </a:r>
          </a:p>
          <a:p>
            <a:r>
              <a:rPr lang="en-GB" dirty="0"/>
              <a:t>Binary code executed on behalf of browser</a:t>
            </a:r>
          </a:p>
          <a:p>
            <a:r>
              <a:rPr lang="en-GB" dirty="0"/>
              <a:t>Can access user files outside the sandbox</a:t>
            </a:r>
          </a:p>
          <a:p>
            <a:r>
              <a:rPr lang="en-GB" dirty="0"/>
              <a:t>Support for signed code</a:t>
            </a:r>
          </a:p>
          <a:p>
            <a:r>
              <a:rPr lang="en-GB" dirty="0"/>
              <a:t>An installed control can be run by any site (up to IE7)</a:t>
            </a:r>
          </a:p>
          <a:p>
            <a:r>
              <a:rPr lang="en-GB" dirty="0"/>
              <a:t>IE configuration options – Allow, deny, prompt – Administrator approval</a:t>
            </a:r>
          </a:p>
        </p:txBody>
      </p:sp>
      <p:sp>
        <p:nvSpPr>
          <p:cNvPr id="4" name="Content Placeholder 2">
            <a:extLst>
              <a:ext uri="{FF2B5EF4-FFF2-40B4-BE49-F238E27FC236}">
                <a16:creationId xmlns:a16="http://schemas.microsoft.com/office/drawing/2014/main" id="{D1B9FE81-57F1-D94D-B66F-551627F0B348}"/>
              </a:ext>
            </a:extLst>
          </p:cNvPr>
          <p:cNvSpPr txBox="1">
            <a:spLocks/>
          </p:cNvSpPr>
          <p:nvPr/>
        </p:nvSpPr>
        <p:spPr>
          <a:xfrm>
            <a:off x="6315158" y="1825624"/>
            <a:ext cx="5344116" cy="48628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Via Java Applet</a:t>
            </a:r>
          </a:p>
          <a:p>
            <a:r>
              <a:rPr lang="en-GB" dirty="0"/>
              <a:t>Platform-independent via browser plugin</a:t>
            </a:r>
          </a:p>
          <a:p>
            <a:r>
              <a:rPr lang="en-GB" dirty="0"/>
              <a:t>Java code running within browser</a:t>
            </a:r>
          </a:p>
          <a:p>
            <a:r>
              <a:rPr lang="en-GB" dirty="0"/>
              <a:t>Sandboxed execution</a:t>
            </a:r>
          </a:p>
          <a:p>
            <a:r>
              <a:rPr lang="en-GB" dirty="0"/>
              <a:t>Support for signed code</a:t>
            </a:r>
          </a:p>
          <a:p>
            <a:r>
              <a:rPr lang="en-GB" dirty="0"/>
              <a:t>Applet runs only on site where it is embedded</a:t>
            </a:r>
          </a:p>
          <a:p>
            <a:r>
              <a:rPr lang="en-GB" dirty="0"/>
              <a:t>Applets deemed trusted by user can escape sandbox</a:t>
            </a:r>
          </a:p>
        </p:txBody>
      </p:sp>
    </p:spTree>
    <p:extLst>
      <p:ext uri="{BB962C8B-B14F-4D97-AF65-F5344CB8AC3E}">
        <p14:creationId xmlns:p14="http://schemas.microsoft.com/office/powerpoint/2010/main" val="4141903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HTTP Session via Cookie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Another common method of creating user sessions uses small packets of data, called </a:t>
            </a:r>
            <a:r>
              <a:rPr lang="en-GB" b="1" i="1" dirty="0"/>
              <a:t>cookies</a:t>
            </a:r>
          </a:p>
          <a:p>
            <a:r>
              <a:rPr lang="en-GB" dirty="0"/>
              <a:t>Cookies are a small bit of information stored on a computer associated with a specific server </a:t>
            </a:r>
            <a:endParaRPr lang="en-GB" b="1" i="1" dirty="0"/>
          </a:p>
          <a:p>
            <a:r>
              <a:rPr lang="en-GB" dirty="0"/>
              <a:t>This is then are sent to the client by the web server and stored on the client’s machine</a:t>
            </a:r>
          </a:p>
          <a:p>
            <a:r>
              <a:rPr lang="en-GB" dirty="0"/>
              <a:t>When the user revisits the web site, these cookies are returned, unchanged, to the server, which can then “remember” that user and access their session information </a:t>
            </a:r>
          </a:p>
          <a:p>
            <a:r>
              <a:rPr lang="en-GB" dirty="0"/>
              <a:t>Cookies are set on a client’s system when a server uses the Set-Cookie field in the header of an HTTP response</a:t>
            </a:r>
          </a:p>
        </p:txBody>
      </p:sp>
    </p:spTree>
    <p:extLst>
      <p:ext uri="{BB962C8B-B14F-4D97-AF65-F5344CB8AC3E}">
        <p14:creationId xmlns:p14="http://schemas.microsoft.com/office/powerpoint/2010/main" val="3084449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ActiveX</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5279380" cy="4862851"/>
          </a:xfrm>
        </p:spPr>
        <p:txBody>
          <a:bodyPr>
            <a:normAutofit/>
          </a:bodyPr>
          <a:lstStyle/>
          <a:p>
            <a:r>
              <a:rPr lang="en-GB" dirty="0"/>
              <a:t>This signed ActiveX control ask the user for permission to run</a:t>
            </a:r>
          </a:p>
          <a:p>
            <a:pPr lvl="1"/>
            <a:r>
              <a:rPr lang="en-GB" dirty="0"/>
              <a:t>If approved, the control will run with the same privileges as the user </a:t>
            </a:r>
          </a:p>
          <a:p>
            <a:r>
              <a:rPr lang="en-GB" dirty="0"/>
              <a:t>The “Always trust content from …” checkbox automatically accepts controls by the same publisher</a:t>
            </a:r>
          </a:p>
          <a:p>
            <a:pPr lvl="1"/>
            <a:r>
              <a:rPr lang="en-GB" dirty="0"/>
              <a:t>Probably a bad idea</a:t>
            </a:r>
          </a:p>
        </p:txBody>
      </p:sp>
      <p:pic>
        <p:nvPicPr>
          <p:cNvPr id="4" name="Picture 3">
            <a:extLst>
              <a:ext uri="{FF2B5EF4-FFF2-40B4-BE49-F238E27FC236}">
                <a16:creationId xmlns:a16="http://schemas.microsoft.com/office/drawing/2014/main" id="{9C1FA859-4B21-7A4B-86EC-225B1F9661EB}"/>
              </a:ext>
            </a:extLst>
          </p:cNvPr>
          <p:cNvPicPr>
            <a:picLocks noChangeAspect="1"/>
          </p:cNvPicPr>
          <p:nvPr/>
        </p:nvPicPr>
        <p:blipFill>
          <a:blip r:embed="rId2"/>
          <a:stretch>
            <a:fillRect/>
          </a:stretch>
        </p:blipFill>
        <p:spPr>
          <a:xfrm>
            <a:off x="7261197" y="2562141"/>
            <a:ext cx="2829571" cy="2452829"/>
          </a:xfrm>
          <a:prstGeom prst="rect">
            <a:avLst/>
          </a:prstGeom>
        </p:spPr>
      </p:pic>
    </p:spTree>
    <p:extLst>
      <p:ext uri="{BB962C8B-B14F-4D97-AF65-F5344CB8AC3E}">
        <p14:creationId xmlns:p14="http://schemas.microsoft.com/office/powerpoint/2010/main" val="31903105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ActiveX</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Trusted publishers</a:t>
            </a:r>
          </a:p>
          <a:p>
            <a:pPr lvl="1"/>
            <a:r>
              <a:rPr lang="en-GB" dirty="0"/>
              <a:t>List stored in the Windows registry</a:t>
            </a:r>
          </a:p>
          <a:p>
            <a:pPr lvl="1"/>
            <a:r>
              <a:rPr lang="en-GB" dirty="0"/>
              <a:t>Malicious ActiveX controls can modify the registry table to make their publisher trusted</a:t>
            </a:r>
          </a:p>
          <a:p>
            <a:pPr lvl="1"/>
            <a:r>
              <a:rPr lang="en-GB" dirty="0"/>
              <a:t>All future controls by that publisher run without prompting user</a:t>
            </a:r>
          </a:p>
          <a:p>
            <a:r>
              <a:rPr lang="en-GB" dirty="0"/>
              <a:t>Unsigned controls</a:t>
            </a:r>
          </a:p>
          <a:p>
            <a:pPr lvl="1"/>
            <a:r>
              <a:rPr lang="en-GB" dirty="0"/>
              <a:t>The prompt states that the control is unsigned and gives an accept/reject option</a:t>
            </a:r>
          </a:p>
          <a:p>
            <a:pPr lvl="1"/>
            <a:r>
              <a:rPr lang="en-GB" dirty="0"/>
              <a:t>Even if you reject the control, it has already been downloaded to a temporary folder where it remains</a:t>
            </a:r>
          </a:p>
          <a:p>
            <a:pPr lvl="1"/>
            <a:r>
              <a:rPr lang="en-GB" dirty="0"/>
              <a:t>It is not executed if rejected, but not removed either</a:t>
            </a:r>
          </a:p>
        </p:txBody>
      </p:sp>
    </p:spTree>
    <p:extLst>
      <p:ext uri="{BB962C8B-B14F-4D97-AF65-F5344CB8AC3E}">
        <p14:creationId xmlns:p14="http://schemas.microsoft.com/office/powerpoint/2010/main" val="8169029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Privacy attacks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fontScale="92500" lnSpcReduction="20000"/>
          </a:bodyPr>
          <a:lstStyle/>
          <a:p>
            <a:r>
              <a:rPr lang="en-GB" dirty="0"/>
              <a:t>In addition to privacy-invasive software, like adware and spyware, cookies create a number of specific privacy concerns</a:t>
            </a:r>
          </a:p>
          <a:p>
            <a:r>
              <a:rPr lang="en-GB" dirty="0"/>
              <a:t>For instance, since web servers set cookies through HTTP responses, if a web site has an embedded image hosted on another site, the site hosting the image can set a cookie on the user’s machine</a:t>
            </a:r>
          </a:p>
          <a:p>
            <a:pPr lvl="1"/>
            <a:r>
              <a:rPr lang="en-GB" dirty="0"/>
              <a:t>Cookies that are set this way are known as </a:t>
            </a:r>
            <a:r>
              <a:rPr lang="en-GB" b="1" i="1" dirty="0"/>
              <a:t>third-party cookies</a:t>
            </a:r>
          </a:p>
          <a:p>
            <a:r>
              <a:rPr lang="en-GB" dirty="0"/>
              <a:t>Most commonly, these cookies are used by advertisers to track users across multiple web sites and gather usage statistics</a:t>
            </a:r>
          </a:p>
          <a:p>
            <a:r>
              <a:rPr lang="en-GB" dirty="0"/>
              <a:t>Some consider this monitoring of a user’s habits to be an invasion of privacy, since it is done without the user’s knowledge or consent</a:t>
            </a:r>
          </a:p>
          <a:p>
            <a:r>
              <a:rPr lang="en-GB" dirty="0"/>
              <a:t>Blocking third-party cookies does not automatically defend against tracking across different websites</a:t>
            </a:r>
          </a:p>
          <a:p>
            <a:r>
              <a:rPr lang="en-GB" dirty="0"/>
              <a:t>Indeed, an advertising network may have image servers hosting multiple domain names from participating websites </a:t>
            </a:r>
          </a:p>
        </p:txBody>
      </p:sp>
    </p:spTree>
    <p:extLst>
      <p:ext uri="{BB962C8B-B14F-4D97-AF65-F5344CB8AC3E}">
        <p14:creationId xmlns:p14="http://schemas.microsoft.com/office/powerpoint/2010/main" val="11638820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Privacy attacks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Modern browsers include a number of features designed to protect user privacy</a:t>
            </a:r>
          </a:p>
          <a:p>
            <a:r>
              <a:rPr lang="en-GB" dirty="0"/>
              <a:t>Browsers now include the ability to specify policies regulating how long cookies are stored and whether or not third-party cookies are allowed</a:t>
            </a:r>
          </a:p>
          <a:p>
            <a:r>
              <a:rPr lang="en-GB" dirty="0"/>
              <a:t>In addition, private data such as the user’s history and temporarily cached files can be set to be deleted automatically</a:t>
            </a:r>
          </a:p>
          <a:p>
            <a:r>
              <a:rPr lang="en-GB" dirty="0"/>
              <a:t>Finally, to protect a user’s anonymity on the Web, proxy servers can be used</a:t>
            </a:r>
          </a:p>
          <a:p>
            <a:r>
              <a:rPr lang="en-GB" dirty="0"/>
              <a:t>Most modern web browsers have a “private browsing” mode</a:t>
            </a:r>
          </a:p>
          <a:p>
            <a:pPr lvl="1"/>
            <a:r>
              <a:rPr lang="en-GB" dirty="0"/>
              <a:t>preventing the storage of any cookies and the recording of any browsing history while in this mode</a:t>
            </a:r>
          </a:p>
        </p:txBody>
      </p:sp>
    </p:spTree>
    <p:extLst>
      <p:ext uri="{BB962C8B-B14F-4D97-AF65-F5344CB8AC3E}">
        <p14:creationId xmlns:p14="http://schemas.microsoft.com/office/powerpoint/2010/main" val="4477887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a:xfrm>
            <a:off x="2238737" y="955433"/>
            <a:ext cx="8317375" cy="1325563"/>
          </a:xfrm>
        </p:spPr>
        <p:txBody>
          <a:bodyPr>
            <a:normAutofit/>
          </a:bodyPr>
          <a:lstStyle/>
          <a:p>
            <a:r>
              <a:rPr lang="en-US" sz="2800" b="1" dirty="0"/>
              <a:t>The lecture slides can be found in the following location!</a:t>
            </a:r>
          </a:p>
        </p:txBody>
      </p:sp>
      <p:pic>
        <p:nvPicPr>
          <p:cNvPr id="6" name="Picture 5">
            <a:extLst>
              <a:ext uri="{FF2B5EF4-FFF2-40B4-BE49-F238E27FC236}">
                <a16:creationId xmlns:a16="http://schemas.microsoft.com/office/drawing/2014/main" id="{D57AC15B-4B75-CD4C-A017-56FB12FBC481}"/>
              </a:ext>
            </a:extLst>
          </p:cNvPr>
          <p:cNvPicPr>
            <a:picLocks noChangeAspect="1"/>
          </p:cNvPicPr>
          <p:nvPr/>
        </p:nvPicPr>
        <p:blipFill>
          <a:blip r:embed="rId2"/>
          <a:stretch>
            <a:fillRect/>
          </a:stretch>
        </p:blipFill>
        <p:spPr>
          <a:xfrm>
            <a:off x="4349750" y="2280996"/>
            <a:ext cx="3492500" cy="3492500"/>
          </a:xfrm>
          <a:prstGeom prst="rect">
            <a:avLst/>
          </a:prstGeom>
        </p:spPr>
      </p:pic>
    </p:spTree>
    <p:extLst>
      <p:ext uri="{BB962C8B-B14F-4D97-AF65-F5344CB8AC3E}">
        <p14:creationId xmlns:p14="http://schemas.microsoft.com/office/powerpoint/2010/main" val="1027740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HTTP Session via Cookie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4583465" cy="4862851"/>
          </a:xfrm>
        </p:spPr>
        <p:txBody>
          <a:bodyPr>
            <a:normAutofit fontScale="77500" lnSpcReduction="20000"/>
          </a:bodyPr>
          <a:lstStyle/>
          <a:p>
            <a:r>
              <a:rPr lang="en-GB" dirty="0"/>
              <a:t>The name and content fields correspond to the key-value pair of the cookie</a:t>
            </a:r>
          </a:p>
          <a:p>
            <a:r>
              <a:rPr lang="en-GB" dirty="0"/>
              <a:t>The domain name .</a:t>
            </a:r>
            <a:r>
              <a:rPr lang="en-GB" dirty="0" err="1"/>
              <a:t>paypal.com</a:t>
            </a:r>
            <a:r>
              <a:rPr lang="en-GB" dirty="0"/>
              <a:t> specifies that this cookie is valid for this top-level domain and all subdomains</a:t>
            </a:r>
          </a:p>
          <a:p>
            <a:r>
              <a:rPr lang="en-GB" dirty="0"/>
              <a:t>The path / indicates that it applies to the root directory of the site</a:t>
            </a:r>
          </a:p>
          <a:p>
            <a:r>
              <a:rPr lang="en-GB" dirty="0"/>
              <a:t>The send for value indicates that this is not a secure cookie</a:t>
            </a:r>
          </a:p>
          <a:p>
            <a:r>
              <a:rPr lang="en-GB" dirty="0"/>
              <a:t>The expiration date specifies when this cookie will be automatically deleted</a:t>
            </a:r>
          </a:p>
          <a:p>
            <a:pPr lvl="1"/>
            <a:r>
              <a:rPr lang="en-GB" dirty="0"/>
              <a:t>If no expiration date is specified, the cookie is deleted when the user exits the browser</a:t>
            </a:r>
          </a:p>
        </p:txBody>
      </p:sp>
      <p:pic>
        <p:nvPicPr>
          <p:cNvPr id="4" name="Picture 3">
            <a:extLst>
              <a:ext uri="{FF2B5EF4-FFF2-40B4-BE49-F238E27FC236}">
                <a16:creationId xmlns:a16="http://schemas.microsoft.com/office/drawing/2014/main" id="{1EB5400B-19F0-854F-84A8-E9F98585B158}"/>
              </a:ext>
            </a:extLst>
          </p:cNvPr>
          <p:cNvPicPr>
            <a:picLocks noChangeAspect="1"/>
          </p:cNvPicPr>
          <p:nvPr/>
        </p:nvPicPr>
        <p:blipFill>
          <a:blip r:embed="rId2"/>
          <a:stretch>
            <a:fillRect/>
          </a:stretch>
        </p:blipFill>
        <p:spPr>
          <a:xfrm>
            <a:off x="5976417" y="1690688"/>
            <a:ext cx="5959335" cy="4939123"/>
          </a:xfrm>
          <a:prstGeom prst="rect">
            <a:avLst/>
          </a:prstGeom>
        </p:spPr>
      </p:pic>
    </p:spTree>
    <p:extLst>
      <p:ext uri="{BB962C8B-B14F-4D97-AF65-F5344CB8AC3E}">
        <p14:creationId xmlns:p14="http://schemas.microsoft.com/office/powerpoint/2010/main" val="1629841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Cookie properties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fontScale="92500"/>
          </a:bodyPr>
          <a:lstStyle/>
          <a:p>
            <a:r>
              <a:rPr lang="en-GB" dirty="0"/>
              <a:t>The domain field can be specified for a top-level domain or subdomains of a web site</a:t>
            </a:r>
          </a:p>
          <a:p>
            <a:r>
              <a:rPr lang="en-GB" dirty="0"/>
              <a:t>Only hosts within a domain can set a cookie for that domain</a:t>
            </a:r>
          </a:p>
          <a:p>
            <a:r>
              <a:rPr lang="en-GB" dirty="0"/>
              <a:t>A subdomain can set a cookie for a higher-level domain, but not vice versa</a:t>
            </a:r>
          </a:p>
          <a:p>
            <a:r>
              <a:rPr lang="en-GB" dirty="0"/>
              <a:t>Similarly, subdomains can access cookies set for the top-level domain, but not the other way around</a:t>
            </a:r>
          </a:p>
          <a:p>
            <a:pPr lvl="1"/>
            <a:r>
              <a:rPr lang="en-GB" dirty="0" err="1"/>
              <a:t>mail.example.com</a:t>
            </a:r>
            <a:r>
              <a:rPr lang="en-GB" dirty="0"/>
              <a:t> could access cookies set for </a:t>
            </a:r>
            <a:r>
              <a:rPr lang="en-GB" dirty="0" err="1"/>
              <a:t>example.com</a:t>
            </a:r>
            <a:r>
              <a:rPr lang="en-GB" dirty="0"/>
              <a:t> or </a:t>
            </a:r>
            <a:r>
              <a:rPr lang="en-GB" dirty="0" err="1"/>
              <a:t>mail.example.com</a:t>
            </a:r>
            <a:endParaRPr lang="en-GB" dirty="0"/>
          </a:p>
          <a:p>
            <a:pPr lvl="1"/>
            <a:r>
              <a:rPr lang="en-GB" dirty="0" err="1"/>
              <a:t>example.com</a:t>
            </a:r>
            <a:r>
              <a:rPr lang="en-GB" dirty="0"/>
              <a:t> could not access cookies set for </a:t>
            </a:r>
            <a:r>
              <a:rPr lang="en-GB" dirty="0" err="1"/>
              <a:t>mail.example.com</a:t>
            </a:r>
            <a:endParaRPr lang="en-GB" dirty="0"/>
          </a:p>
          <a:p>
            <a:r>
              <a:rPr lang="en-GB" dirty="0"/>
              <a:t>Hosts can access cookies set for their top-level domains, but hosts can only set cookies for domains one level up in the domain hierarchy</a:t>
            </a:r>
          </a:p>
          <a:p>
            <a:pPr lvl="1"/>
            <a:r>
              <a:rPr lang="en-GB" dirty="0" err="1"/>
              <a:t>one.mail.example.com</a:t>
            </a:r>
            <a:r>
              <a:rPr lang="en-GB" dirty="0"/>
              <a:t> could read (but not set) a cookie for .</a:t>
            </a:r>
            <a:r>
              <a:rPr lang="en-GB" dirty="0" err="1"/>
              <a:t>example.com</a:t>
            </a:r>
            <a:endParaRPr lang="en-GB" dirty="0"/>
          </a:p>
        </p:txBody>
      </p:sp>
    </p:spTree>
    <p:extLst>
      <p:ext uri="{BB962C8B-B14F-4D97-AF65-F5344CB8AC3E}">
        <p14:creationId xmlns:p14="http://schemas.microsoft.com/office/powerpoint/2010/main" val="2636107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3293560-8046-0833-93B3-030C3A0A82A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3167" y="410671"/>
            <a:ext cx="11865666" cy="60366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524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Cookie properties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fontScale="92500" lnSpcReduction="20000"/>
          </a:bodyPr>
          <a:lstStyle/>
          <a:p>
            <a:r>
              <a:rPr lang="en-GB" dirty="0"/>
              <a:t>The path field specifies that the cookie can only be accessed within a specific subdirectory of the web site</a:t>
            </a:r>
          </a:p>
          <a:p>
            <a:pPr lvl="1"/>
            <a:r>
              <a:rPr lang="en-GB" dirty="0"/>
              <a:t>defaults to the root directory of a given domain if path is absent</a:t>
            </a:r>
          </a:p>
          <a:p>
            <a:r>
              <a:rPr lang="en-GB" dirty="0"/>
              <a:t>By default, cookies are transmitted unencrypted using HTTP, and as such are subject to the same man-in-the-middle attacks as all HTTP requests</a:t>
            </a:r>
          </a:p>
          <a:p>
            <a:r>
              <a:rPr lang="en-GB" dirty="0"/>
              <a:t>To remedy this weakness, a secure flag, which requires that a given cookie be transmitted using HTTPS, can be set</a:t>
            </a:r>
          </a:p>
          <a:p>
            <a:r>
              <a:rPr lang="en-GB" dirty="0"/>
              <a:t>Situations have been disclosed where web sites using HTTPS to encrypt regular data transfer failed to properly set the secure cookie flag</a:t>
            </a:r>
          </a:p>
          <a:p>
            <a:pPr lvl="1"/>
            <a:r>
              <a:rPr lang="en-GB" dirty="0"/>
              <a:t>Resulting in the possibility of session hijacking</a:t>
            </a:r>
          </a:p>
          <a:p>
            <a:r>
              <a:rPr lang="en-GB" dirty="0"/>
              <a:t>A sensitive cookie can be further protected by encrypting its value and by using an opaque name</a:t>
            </a:r>
          </a:p>
          <a:p>
            <a:r>
              <a:rPr lang="en-GB" dirty="0"/>
              <a:t>Thus, only the web server can decrypt the cookie and malware that accesses the cookie cannot extract useful information from it</a:t>
            </a:r>
          </a:p>
        </p:txBody>
      </p:sp>
    </p:spTree>
    <p:extLst>
      <p:ext uri="{BB962C8B-B14F-4D97-AF65-F5344CB8AC3E}">
        <p14:creationId xmlns:p14="http://schemas.microsoft.com/office/powerpoint/2010/main" val="2598481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Cookie properties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Finally, cookies can set an HTTP-Only flag</a:t>
            </a:r>
          </a:p>
          <a:p>
            <a:r>
              <a:rPr lang="en-GB" dirty="0"/>
              <a:t>If enabled, scripting languages are prevented from accessing or manipulating cookies stored on the client’s machine</a:t>
            </a:r>
          </a:p>
          <a:p>
            <a:r>
              <a:rPr lang="en-GB" dirty="0"/>
              <a:t>This does not stop the use of cookies themselves</a:t>
            </a:r>
          </a:p>
          <a:p>
            <a:pPr lvl="1"/>
            <a:r>
              <a:rPr lang="en-GB" dirty="0"/>
              <a:t>The browser will still automatically include any cookies stored locally for a given domain in HTTP requests to that domain!</a:t>
            </a:r>
          </a:p>
          <a:p>
            <a:r>
              <a:rPr lang="en-GB" dirty="0"/>
              <a:t>In addition, the user still has the ability to modify cookies through browser plugins</a:t>
            </a:r>
          </a:p>
        </p:txBody>
      </p:sp>
    </p:spTree>
    <p:extLst>
      <p:ext uri="{BB962C8B-B14F-4D97-AF65-F5344CB8AC3E}">
        <p14:creationId xmlns:p14="http://schemas.microsoft.com/office/powerpoint/2010/main" val="3517332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HTTP session via cookie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199" y="1825624"/>
            <a:ext cx="10919527" cy="4862851"/>
          </a:xfrm>
        </p:spPr>
        <p:txBody>
          <a:bodyPr>
            <a:normAutofit/>
          </a:bodyPr>
          <a:lstStyle/>
          <a:p>
            <a:r>
              <a:rPr lang="en-GB" dirty="0"/>
              <a:t>To let the server access previously set cookies, the client automatically includes any cookies set for a particular domain and path in the Cookie field of any HTTP request header being sent to that server</a:t>
            </a:r>
          </a:p>
          <a:p>
            <a:r>
              <a:rPr lang="en-GB" dirty="0"/>
              <a:t>Notably, a user’s cookies are accessible via the DOM, and therefore can be accessed by many scripting languages</a:t>
            </a:r>
          </a:p>
          <a:p>
            <a:r>
              <a:rPr lang="en-GB" dirty="0"/>
              <a:t>The cookie specification is built directly into the HTTP protocol, which is interpreted by the browser</a:t>
            </a:r>
          </a:p>
          <a:p>
            <a:pPr lvl="1"/>
            <a:r>
              <a:rPr lang="en-GB" dirty="0"/>
              <a:t>As a result, the mechanism for setting and accessing cookies is different for each scripting language</a:t>
            </a:r>
          </a:p>
        </p:txBody>
      </p:sp>
    </p:spTree>
    <p:extLst>
      <p:ext uri="{BB962C8B-B14F-4D97-AF65-F5344CB8AC3E}">
        <p14:creationId xmlns:p14="http://schemas.microsoft.com/office/powerpoint/2010/main" val="16558293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25192</TotalTime>
  <Words>2879</Words>
  <Application>Microsoft Office PowerPoint</Application>
  <PresentationFormat>Widescreen</PresentationFormat>
  <Paragraphs>203</Paragraphs>
  <Slides>34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Calibri Light</vt:lpstr>
      <vt:lpstr>Office Theme</vt:lpstr>
      <vt:lpstr>CSE 477: Introduction to Computer Security</vt:lpstr>
      <vt:lpstr>Outline</vt:lpstr>
      <vt:lpstr>HTTP Session via Cookie</vt:lpstr>
      <vt:lpstr>HTTP Session via Cookie</vt:lpstr>
      <vt:lpstr>Cookie properties</vt:lpstr>
      <vt:lpstr>PowerPoint Presentation</vt:lpstr>
      <vt:lpstr>Cookie properties</vt:lpstr>
      <vt:lpstr>Cookie properties</vt:lpstr>
      <vt:lpstr>HTTP session via cookie</vt:lpstr>
      <vt:lpstr>HTTP session via cookie</vt:lpstr>
      <vt:lpstr>Cookie security</vt:lpstr>
      <vt:lpstr>Server side session</vt:lpstr>
      <vt:lpstr>Server side session</vt:lpstr>
      <vt:lpstr>Session hijacking</vt:lpstr>
      <vt:lpstr>Session hijacking</vt:lpstr>
      <vt:lpstr>Session hijacking defence</vt:lpstr>
      <vt:lpstr>Phishing attack</vt:lpstr>
      <vt:lpstr>Phishing attack</vt:lpstr>
      <vt:lpstr>Phishing attack</vt:lpstr>
      <vt:lpstr>PowerPoint Presentation</vt:lpstr>
      <vt:lpstr>URL obfuscation</vt:lpstr>
      <vt:lpstr>URL obfuscation</vt:lpstr>
      <vt:lpstr>Click-jacking</vt:lpstr>
      <vt:lpstr>Click-jacking</vt:lpstr>
      <vt:lpstr>Sandboxing</vt:lpstr>
      <vt:lpstr>Sandboxing</vt:lpstr>
      <vt:lpstr>Adobe Flash</vt:lpstr>
      <vt:lpstr>Mobile code</vt:lpstr>
      <vt:lpstr>ActiveX vs Java</vt:lpstr>
      <vt:lpstr>ActiveX</vt:lpstr>
      <vt:lpstr>ActiveX</vt:lpstr>
      <vt:lpstr>Privacy attacks</vt:lpstr>
      <vt:lpstr>Privacy attacks</vt:lpstr>
      <vt:lpstr>The lecture slides can be found in the following location!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Ferdous, Md Sadek</dc:creator>
  <cp:lastModifiedBy>FAZLE RAKIB</cp:lastModifiedBy>
  <cp:revision>267</cp:revision>
  <cp:lastPrinted>2018-04-04T08:22:29Z</cp:lastPrinted>
  <dcterms:created xsi:type="dcterms:W3CDTF">2018-03-28T08:20:04Z</dcterms:created>
  <dcterms:modified xsi:type="dcterms:W3CDTF">2025-08-25T08:51:27Z</dcterms:modified>
</cp:coreProperties>
</file>

<file path=docProps/thumbnail.jpeg>
</file>